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9"/>
  </p:notesMasterIdLst>
  <p:sldIdLst>
    <p:sldId id="260" r:id="rId2"/>
    <p:sldId id="282" r:id="rId3"/>
    <p:sldId id="283" r:id="rId4"/>
    <p:sldId id="285" r:id="rId5"/>
    <p:sldId id="325" r:id="rId6"/>
    <p:sldId id="330" r:id="rId7"/>
    <p:sldId id="331" r:id="rId8"/>
    <p:sldId id="316" r:id="rId9"/>
    <p:sldId id="321" r:id="rId10"/>
    <p:sldId id="322" r:id="rId11"/>
    <p:sldId id="329" r:id="rId12"/>
    <p:sldId id="317" r:id="rId13"/>
    <p:sldId id="311" r:id="rId14"/>
    <p:sldId id="326" r:id="rId15"/>
    <p:sldId id="328" r:id="rId16"/>
    <p:sldId id="327"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Sambuddha" initials="AS" lastIdx="2" clrIdx="0">
    <p:extLst>
      <p:ext uri="{19B8F6BF-5375-455C-9EA6-DF929625EA0E}">
        <p15:presenceInfo xmlns:p15="http://schemas.microsoft.com/office/powerpoint/2012/main" userId="S::alok.sambuddha1@aexp.com::d88f7542-2bc4-4ac8-b320-9b35e471a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4" autoAdjust="0"/>
    <p:restoredTop sz="94434" autoAdjust="0"/>
  </p:normalViewPr>
  <p:slideViewPr>
    <p:cSldViewPr snapToGrid="0">
      <p:cViewPr varScale="1">
        <p:scale>
          <a:sx n="124" d="100"/>
          <a:sy n="124" d="100"/>
        </p:scale>
        <p:origin x="1040"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3/1/22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70691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183934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14</a:t>
            </a:fld>
            <a:endParaRPr lang="en-US" dirty="0"/>
          </a:p>
        </p:txBody>
      </p:sp>
    </p:spTree>
    <p:extLst>
      <p:ext uri="{BB962C8B-B14F-4D97-AF65-F5344CB8AC3E}">
        <p14:creationId xmlns:p14="http://schemas.microsoft.com/office/powerpoint/2010/main" val="102960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323138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21944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289677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3/1/22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3/1/22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3/1/22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3/1/22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3/1/22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3/1/22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3/1/22</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3/1/22</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3/1/22</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3/1/22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3/1/22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3/1/22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30.png"/><Relationship Id="rId7" Type="http://schemas.openxmlformats.org/officeDocument/2006/relationships/image" Target="../media/image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13.xml"/><Relationship Id="rId16" Type="http://schemas.openxmlformats.org/officeDocument/2006/relationships/image" Target="../media/image25.svg"/><Relationship Id="rId20" Type="http://schemas.openxmlformats.org/officeDocument/2006/relationships/image" Target="../media/image29.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0.png"/><Relationship Id="rId24" Type="http://schemas.openxmlformats.org/officeDocument/2006/relationships/image" Target="../media/image33.svg"/><Relationship Id="rId5" Type="http://schemas.openxmlformats.org/officeDocument/2006/relationships/image" Target="../media/image4.png"/><Relationship Id="rId15" Type="http://schemas.openxmlformats.org/officeDocument/2006/relationships/image" Target="../media/image24.png"/><Relationship Id="rId23" Type="http://schemas.openxmlformats.org/officeDocument/2006/relationships/image" Target="../media/image32.png"/><Relationship Id="rId10" Type="http://schemas.openxmlformats.org/officeDocument/2006/relationships/image" Target="../media/image9.png"/><Relationship Id="rId19"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3.svg"/><Relationship Id="rId22"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4.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7.tiff"/><Relationship Id="rId5" Type="http://schemas.openxmlformats.org/officeDocument/2006/relationships/image" Target="../media/image5.png"/><Relationship Id="rId10" Type="http://schemas.openxmlformats.org/officeDocument/2006/relationships/image" Target="../media/image36.tiff"/><Relationship Id="rId4" Type="http://schemas.openxmlformats.org/officeDocument/2006/relationships/image" Target="../media/image4.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9.png"/><Relationship Id="rId5" Type="http://schemas.openxmlformats.org/officeDocument/2006/relationships/image" Target="../media/image5.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1585914" y="1091297"/>
            <a:ext cx="8786812" cy="5111401"/>
          </a:xfrm>
          <a:prstGeom prst="rect">
            <a:avLst/>
          </a:prstGeom>
        </p:spPr>
      </p:pic>
      <p:sp>
        <p:nvSpPr>
          <p:cNvPr id="17" name="TextBox 16"/>
          <p:cNvSpPr txBox="1"/>
          <p:nvPr/>
        </p:nvSpPr>
        <p:spPr>
          <a:xfrm>
            <a:off x="232230" y="352871"/>
            <a:ext cx="11698514" cy="584775"/>
          </a:xfrm>
          <a:prstGeom prst="rect">
            <a:avLst/>
          </a:prstGeom>
          <a:noFill/>
        </p:spPr>
        <p:txBody>
          <a:bodyPr wrap="square" rtlCol="0">
            <a:spAutoFit/>
          </a:bodyPr>
          <a:lstStyle/>
          <a:p>
            <a:pPr algn="ctr"/>
            <a:r>
              <a:rPr lang="en-US" sz="3200" b="1" dirty="0">
                <a:solidFill>
                  <a:schemeClr val="accent5">
                    <a:lumMod val="75000"/>
                  </a:schemeClr>
                </a:solidFill>
                <a:latin typeface="Arial Black" panose="020B0A04020102020204" pitchFamily="34" charset="0"/>
              </a:rPr>
              <a:t>WAIŪ– </a:t>
            </a:r>
            <a:r>
              <a:rPr lang="en-US" sz="3200" dirty="0">
                <a:solidFill>
                  <a:schemeClr val="accent5">
                    <a:lumMod val="75000"/>
                  </a:schemeClr>
                </a:solidFill>
                <a:latin typeface="Arial Black" panose="020B0A04020102020204" pitchFamily="34" charset="0"/>
              </a:rPr>
              <a:t>A Celebration Of Sharing Happiness</a:t>
            </a:r>
            <a:endParaRPr lang="en-US" sz="32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Revenue &amp; Expenses</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11</a:t>
            </a:fld>
            <a:endParaRPr lang="en-US" dirty="0"/>
          </a:p>
        </p:txBody>
      </p:sp>
      <p:sp>
        <p:nvSpPr>
          <p:cNvPr id="23" name="TextBox 22">
            <a:extLst>
              <a:ext uri="{FF2B5EF4-FFF2-40B4-BE49-F238E27FC236}">
                <a16:creationId xmlns:a16="http://schemas.microsoft.com/office/drawing/2014/main" id="{A2BEDE9B-7F1E-1241-BA79-93FBD633BDFB}"/>
              </a:ext>
            </a:extLst>
          </p:cNvPr>
          <p:cNvSpPr txBox="1"/>
          <p:nvPr/>
        </p:nvSpPr>
        <p:spPr>
          <a:xfrm>
            <a:off x="1321940" y="4636175"/>
            <a:ext cx="10378490" cy="1754326"/>
          </a:xfrm>
          <a:prstGeom prst="rect">
            <a:avLst/>
          </a:prstGeom>
          <a:noFill/>
        </p:spPr>
        <p:txBody>
          <a:bodyPr wrap="square">
            <a:spAutoFit/>
          </a:bodyPr>
          <a:lstStyle/>
          <a:p>
            <a:pPr marL="342900" lvl="0" indent="-342900">
              <a:buFont typeface="Wingdings" pitchFamily="2" charset="2"/>
              <a:buChar char="v"/>
            </a:pPr>
            <a:r>
              <a:rPr lang="en-IN" dirty="0">
                <a:solidFill>
                  <a:srgbClr val="002060"/>
                </a:solidFill>
                <a:cs typeface="Times New Roman" panose="02020603050405020304" pitchFamily="18" charset="0"/>
              </a:rPr>
              <a:t>Based on conservative billing value of </a:t>
            </a:r>
            <a:r>
              <a:rPr lang="en-IN" dirty="0"/>
              <a:t>₹</a:t>
            </a:r>
            <a:r>
              <a:rPr lang="en-IN" dirty="0">
                <a:solidFill>
                  <a:srgbClr val="002060"/>
                </a:solidFill>
                <a:cs typeface="Times New Roman" panose="02020603050405020304" pitchFamily="18" charset="0"/>
              </a:rPr>
              <a:t>2,500 per use.</a:t>
            </a:r>
          </a:p>
          <a:p>
            <a:pPr marL="342900" lvl="0" indent="-342900">
              <a:buFont typeface="Wingdings" pitchFamily="2" charset="2"/>
              <a:buChar char="v"/>
            </a:pPr>
            <a:r>
              <a:rPr lang="en-IN" dirty="0">
                <a:solidFill>
                  <a:srgbClr val="002060"/>
                </a:solidFill>
                <a:cs typeface="Times New Roman" panose="02020603050405020304" pitchFamily="18" charset="0"/>
              </a:rPr>
              <a:t>Assumes launch in Pune for first 3-6 months, before expanding to 10 key cities in India</a:t>
            </a:r>
          </a:p>
          <a:p>
            <a:pPr marL="342900" lvl="0" indent="-342900">
              <a:buFont typeface="Wingdings" pitchFamily="2" charset="2"/>
              <a:buChar char="v"/>
            </a:pPr>
            <a:r>
              <a:rPr lang="en-IN" dirty="0">
                <a:solidFill>
                  <a:srgbClr val="002060"/>
                </a:solidFill>
                <a:cs typeface="Times New Roman" panose="02020603050405020304" pitchFamily="18" charset="0"/>
              </a:rPr>
              <a:t>Continues integration of more lenders and corporate partnerships will boost customer onboarding</a:t>
            </a:r>
          </a:p>
          <a:p>
            <a:pPr marL="342900" lvl="0" indent="-342900">
              <a:buFont typeface="Wingdings" pitchFamily="2" charset="2"/>
              <a:buChar char="v"/>
            </a:pPr>
            <a:r>
              <a:rPr lang="en-IN" dirty="0">
                <a:solidFill>
                  <a:srgbClr val="002060"/>
                </a:solidFill>
                <a:cs typeface="Times New Roman" panose="02020603050405020304" pitchFamily="18" charset="0"/>
              </a:rPr>
              <a:t>Flexible &amp; customized solution to be offered once system is stable &amp; market response data analytics study</a:t>
            </a:r>
          </a:p>
          <a:p>
            <a:pPr marL="342900" lvl="0" indent="-342900">
              <a:buFont typeface="Wingdings" pitchFamily="2" charset="2"/>
              <a:buChar char="v"/>
            </a:pPr>
            <a:r>
              <a:rPr lang="en-IN" dirty="0">
                <a:solidFill>
                  <a:srgbClr val="002060"/>
                </a:solidFill>
                <a:cs typeface="Times New Roman" panose="02020603050405020304" pitchFamily="18" charset="0"/>
              </a:rPr>
              <a:t>Risks to be entirely borne by the lenders &amp; is baked into their subvention terms; No credit costs for WAIU</a:t>
            </a:r>
          </a:p>
          <a:p>
            <a:pPr marL="342900" lvl="0" indent="-342900">
              <a:buFont typeface="Wingdings" pitchFamily="2" charset="2"/>
              <a:buChar char="v"/>
            </a:pPr>
            <a:r>
              <a:rPr lang="en-IN" dirty="0">
                <a:solidFill>
                  <a:srgbClr val="002060"/>
                </a:solidFill>
                <a:cs typeface="Times New Roman" panose="02020603050405020304" pitchFamily="18" charset="0"/>
              </a:rPr>
              <a:t>Company valuation exercise in progress; to be completed in Q1 2022  </a:t>
            </a:r>
          </a:p>
        </p:txBody>
      </p:sp>
      <p:pic>
        <p:nvPicPr>
          <p:cNvPr id="24" name="Picture 23" descr="Table&#10;&#10;Description automatically generated">
            <a:extLst>
              <a:ext uri="{FF2B5EF4-FFF2-40B4-BE49-F238E27FC236}">
                <a16:creationId xmlns:a16="http://schemas.microsoft.com/office/drawing/2014/main" id="{4D0842E6-D802-AB49-AA01-2CBF6A65E4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0852" y="1038212"/>
            <a:ext cx="10681699" cy="3383060"/>
          </a:xfrm>
          <a:prstGeom prst="rect">
            <a:avLst/>
          </a:prstGeom>
        </p:spPr>
      </p:pic>
    </p:spTree>
    <p:extLst>
      <p:ext uri="{BB962C8B-B14F-4D97-AF65-F5344CB8AC3E}">
        <p14:creationId xmlns:p14="http://schemas.microsoft.com/office/powerpoint/2010/main" val="3433411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Phase Costing – Year 1</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12</a:t>
            </a:fld>
            <a:endParaRPr lang="en-US" dirty="0"/>
          </a:p>
        </p:txBody>
      </p:sp>
      <p:pic>
        <p:nvPicPr>
          <p:cNvPr id="4" name="Picture 3" descr="Table&#10;&#10;Description automatically generated">
            <a:extLst>
              <a:ext uri="{FF2B5EF4-FFF2-40B4-BE49-F238E27FC236}">
                <a16:creationId xmlns:a16="http://schemas.microsoft.com/office/drawing/2014/main" id="{D9065C08-B9CF-E34A-AE5C-07D1402A23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33679" y="1055399"/>
            <a:ext cx="9858971" cy="5511708"/>
          </a:xfrm>
          <a:prstGeom prst="rect">
            <a:avLst/>
          </a:prstGeom>
        </p:spPr>
      </p:pic>
    </p:spTree>
    <p:extLst>
      <p:ext uri="{BB962C8B-B14F-4D97-AF65-F5344CB8AC3E}">
        <p14:creationId xmlns:p14="http://schemas.microsoft.com/office/powerpoint/2010/main" val="151750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13</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309073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00" dirty="0"/>
          </a:p>
        </p:txBody>
      </p:sp>
      <p:sp>
        <p:nvSpPr>
          <p:cNvPr id="17" name="TextBox 16"/>
          <p:cNvSpPr txBox="1"/>
          <p:nvPr/>
        </p:nvSpPr>
        <p:spPr>
          <a:xfrm>
            <a:off x="1393858" y="397259"/>
            <a:ext cx="10423028" cy="461665"/>
          </a:xfrm>
          <a:prstGeom prst="rect">
            <a:avLst/>
          </a:prstGeom>
          <a:noFill/>
        </p:spPr>
        <p:txBody>
          <a:bodyPr wrap="square" rtlCol="0">
            <a:spAutoFit/>
          </a:bodyPr>
          <a:lstStyle/>
          <a:p>
            <a:r>
              <a:rPr lang="en-US" sz="2400" b="1" dirty="0">
                <a:solidFill>
                  <a:srgbClr val="00B050"/>
                </a:solidFill>
                <a:latin typeface="Arial Black" panose="020B0A04020102020204" pitchFamily="34" charset="0"/>
              </a:rPr>
              <a:t>WAIU Broadcast &amp; Live Streaming – Media Service</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28" name="Footer Placeholder 1"/>
          <p:cNvSpPr>
            <a:spLocks noGrp="1"/>
          </p:cNvSpPr>
          <p:nvPr>
            <p:ph type="ftr" sz="quarter" idx="11"/>
          </p:nvPr>
        </p:nvSpPr>
        <p:spPr>
          <a:xfrm>
            <a:off x="4278440" y="6542736"/>
            <a:ext cx="4114800" cy="365125"/>
          </a:xfrm>
        </p:spPr>
        <p:txBody>
          <a:bodyPr/>
          <a:lstStyle/>
          <a:p>
            <a:r>
              <a:rPr lang="en-US" sz="1100"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z="1100" smtClean="0"/>
              <a:t>14</a:t>
            </a:fld>
            <a:endParaRPr lang="en-US" sz="1100"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6915334" cy="646331"/>
          </a:xfrm>
          <a:prstGeom prst="rect">
            <a:avLst/>
          </a:prstGeom>
          <a:noFill/>
        </p:spPr>
        <p:txBody>
          <a:bodyPr wrap="square" rtlCol="0">
            <a:spAutoFit/>
          </a:bodyPr>
          <a:lstStyle/>
          <a:p>
            <a:pPr algn="just"/>
            <a:r>
              <a:rPr lang="en-US" dirty="0">
                <a:solidFill>
                  <a:srgbClr val="002060"/>
                </a:solidFill>
              </a:rPr>
              <a:t>WAIU Broadcast will bring the top music performances LIVE to our partner restaurants, to add that premium value to their offerings.</a:t>
            </a:r>
          </a:p>
        </p:txBody>
      </p:sp>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 name="Picture 2">
            <a:extLst>
              <a:ext uri="{FF2B5EF4-FFF2-40B4-BE49-F238E27FC236}">
                <a16:creationId xmlns:a16="http://schemas.microsoft.com/office/drawing/2014/main" id="{8252C67F-C8E5-C945-8376-BB936349ACF2}"/>
              </a:ext>
            </a:extLst>
          </p:cNvPr>
          <p:cNvPicPr>
            <a:picLocks noChangeAspect="1"/>
          </p:cNvPicPr>
          <p:nvPr/>
        </p:nvPicPr>
        <p:blipFill>
          <a:blip r:embed="rId11"/>
          <a:stretch>
            <a:fillRect/>
          </a:stretch>
        </p:blipFill>
        <p:spPr>
          <a:xfrm>
            <a:off x="8393240" y="1065185"/>
            <a:ext cx="3474229" cy="2315325"/>
          </a:xfrm>
          <a:prstGeom prst="rect">
            <a:avLst/>
          </a:prstGeom>
        </p:spPr>
      </p:pic>
      <p:pic>
        <p:nvPicPr>
          <p:cNvPr id="1026" name="Picture 2">
            <a:extLst>
              <a:ext uri="{FF2B5EF4-FFF2-40B4-BE49-F238E27FC236}">
                <a16:creationId xmlns:a16="http://schemas.microsoft.com/office/drawing/2014/main" id="{3CF4FF54-6C8A-F84A-B6E8-8622091556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1940" y="3890909"/>
            <a:ext cx="3128566" cy="208571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590B8A-F3F2-174F-A73B-0912A9B0D92E}"/>
              </a:ext>
            </a:extLst>
          </p:cNvPr>
          <p:cNvSpPr txBox="1"/>
          <p:nvPr/>
        </p:nvSpPr>
        <p:spPr>
          <a:xfrm>
            <a:off x="1273169" y="2114374"/>
            <a:ext cx="6915334" cy="1200329"/>
          </a:xfrm>
          <a:prstGeom prst="rect">
            <a:avLst/>
          </a:prstGeom>
          <a:noFill/>
        </p:spPr>
        <p:txBody>
          <a:bodyPr wrap="square" rtlCol="0">
            <a:spAutoFit/>
          </a:bodyPr>
          <a:lstStyle/>
          <a:p>
            <a:pPr algn="just"/>
            <a:r>
              <a:rPr lang="en-US" dirty="0">
                <a:solidFill>
                  <a:srgbClr val="002060"/>
                </a:solidFill>
              </a:rPr>
              <a:t>An average restaurant spends about </a:t>
            </a:r>
            <a:r>
              <a:rPr lang="en-IN" dirty="0">
                <a:solidFill>
                  <a:srgbClr val="002060"/>
                </a:solidFill>
              </a:rPr>
              <a:t>₹70,000 to ₹2,50,000 every month on local music artist’ live performance at their premises.</a:t>
            </a:r>
          </a:p>
          <a:p>
            <a:pPr algn="just"/>
            <a:r>
              <a:rPr lang="en-US" dirty="0">
                <a:solidFill>
                  <a:srgbClr val="002060"/>
                </a:solidFill>
              </a:rPr>
              <a:t>Its an important feature for restaurants however its quality can be inconsistent and cost benefit ratio is usually quite modest.</a:t>
            </a:r>
          </a:p>
        </p:txBody>
      </p:sp>
      <p:sp>
        <p:nvSpPr>
          <p:cNvPr id="32" name="TextBox 31">
            <a:extLst>
              <a:ext uri="{FF2B5EF4-FFF2-40B4-BE49-F238E27FC236}">
                <a16:creationId xmlns:a16="http://schemas.microsoft.com/office/drawing/2014/main" id="{C4135097-276F-1149-8D9C-0BA0787D4D25}"/>
              </a:ext>
            </a:extLst>
          </p:cNvPr>
          <p:cNvSpPr txBox="1"/>
          <p:nvPr/>
        </p:nvSpPr>
        <p:spPr>
          <a:xfrm>
            <a:off x="4574457" y="3809186"/>
            <a:ext cx="7293011" cy="1200329"/>
          </a:xfrm>
          <a:prstGeom prst="rect">
            <a:avLst/>
          </a:prstGeom>
          <a:noFill/>
        </p:spPr>
        <p:txBody>
          <a:bodyPr wrap="square" rtlCol="0">
            <a:spAutoFit/>
          </a:bodyPr>
          <a:lstStyle/>
          <a:p>
            <a:pPr algn="just"/>
            <a:r>
              <a:rPr lang="en-US" dirty="0">
                <a:solidFill>
                  <a:srgbClr val="002060"/>
                </a:solidFill>
              </a:rPr>
              <a:t>WAIU has collaborated with Stratacache (Signage provider for Mercedes, Airports), to bring live performance by popular artists straight to our partner restaurants from the studio, allowing interactive communication as well e.g., on-demand songs, restaurant recognitions etc.</a:t>
            </a:r>
          </a:p>
        </p:txBody>
      </p:sp>
      <p:sp>
        <p:nvSpPr>
          <p:cNvPr id="33" name="TextBox 32">
            <a:extLst>
              <a:ext uri="{FF2B5EF4-FFF2-40B4-BE49-F238E27FC236}">
                <a16:creationId xmlns:a16="http://schemas.microsoft.com/office/drawing/2014/main" id="{0F8BC09D-AD1E-F249-B02D-B33650BBC892}"/>
              </a:ext>
            </a:extLst>
          </p:cNvPr>
          <p:cNvSpPr txBox="1"/>
          <p:nvPr/>
        </p:nvSpPr>
        <p:spPr>
          <a:xfrm>
            <a:off x="4574458" y="5042951"/>
            <a:ext cx="7242428" cy="1477328"/>
          </a:xfrm>
          <a:prstGeom prst="rect">
            <a:avLst/>
          </a:prstGeom>
          <a:noFill/>
        </p:spPr>
        <p:txBody>
          <a:bodyPr wrap="square" rtlCol="0">
            <a:spAutoFit/>
          </a:bodyPr>
          <a:lstStyle/>
          <a:p>
            <a:pPr algn="just"/>
            <a:r>
              <a:rPr lang="en-US" dirty="0">
                <a:solidFill>
                  <a:srgbClr val="002060"/>
                </a:solidFill>
              </a:rPr>
              <a:t>This feature will provide restaurants a much economical option to show exclusive live shows by best artists in the industry, using existing infrastructure already available at the restaurant.</a:t>
            </a:r>
          </a:p>
          <a:p>
            <a:pPr algn="just"/>
            <a:endParaRPr lang="en-US" dirty="0">
              <a:solidFill>
                <a:srgbClr val="002060"/>
              </a:solidFill>
            </a:endParaRPr>
          </a:p>
          <a:p>
            <a:pPr algn="just"/>
            <a:r>
              <a:rPr lang="en-US" dirty="0">
                <a:solidFill>
                  <a:srgbClr val="00B0F0"/>
                </a:solidFill>
              </a:rPr>
              <a:t>This service will be a fast-follower once Clique is launched.</a:t>
            </a:r>
          </a:p>
        </p:txBody>
      </p:sp>
    </p:spTree>
    <p:extLst>
      <p:ext uri="{BB962C8B-B14F-4D97-AF65-F5344CB8AC3E}">
        <p14:creationId xmlns:p14="http://schemas.microsoft.com/office/powerpoint/2010/main" val="840982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Corporate Partnership</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224340" y="6356350"/>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15</a:t>
            </a:fld>
            <a:endParaRPr lang="en-US" dirty="0"/>
          </a:p>
        </p:txBody>
      </p:sp>
      <p:graphicFrame>
        <p:nvGraphicFramePr>
          <p:cNvPr id="22" name="Table 22">
            <a:extLst>
              <a:ext uri="{FF2B5EF4-FFF2-40B4-BE49-F238E27FC236}">
                <a16:creationId xmlns:a16="http://schemas.microsoft.com/office/drawing/2014/main" id="{2BB58E01-63E7-8041-9D8E-7C59915A9442}"/>
              </a:ext>
            </a:extLst>
          </p:cNvPr>
          <p:cNvGraphicFramePr>
            <a:graphicFrameLocks noGrp="1"/>
          </p:cNvGraphicFramePr>
          <p:nvPr>
            <p:extLst>
              <p:ext uri="{D42A27DB-BD31-4B8C-83A1-F6EECF244321}">
                <p14:modId xmlns:p14="http://schemas.microsoft.com/office/powerpoint/2010/main" val="2484915926"/>
              </p:ext>
            </p:extLst>
          </p:nvPr>
        </p:nvGraphicFramePr>
        <p:xfrm>
          <a:off x="1502837" y="1192117"/>
          <a:ext cx="10139034" cy="4988289"/>
        </p:xfrm>
        <a:graphic>
          <a:graphicData uri="http://schemas.openxmlformats.org/drawingml/2006/table">
            <a:tbl>
              <a:tblPr firstRow="1" bandRow="1">
                <a:tableStyleId>{93296810-A885-4BE3-A3E7-6D5BEEA58F35}</a:tableStyleId>
              </a:tblPr>
              <a:tblGrid>
                <a:gridCol w="731112">
                  <a:extLst>
                    <a:ext uri="{9D8B030D-6E8A-4147-A177-3AD203B41FA5}">
                      <a16:colId xmlns:a16="http://schemas.microsoft.com/office/drawing/2014/main" val="2102275307"/>
                    </a:ext>
                  </a:extLst>
                </a:gridCol>
                <a:gridCol w="3241298">
                  <a:extLst>
                    <a:ext uri="{9D8B030D-6E8A-4147-A177-3AD203B41FA5}">
                      <a16:colId xmlns:a16="http://schemas.microsoft.com/office/drawing/2014/main" val="1911834963"/>
                    </a:ext>
                  </a:extLst>
                </a:gridCol>
                <a:gridCol w="6166624">
                  <a:extLst>
                    <a:ext uri="{9D8B030D-6E8A-4147-A177-3AD203B41FA5}">
                      <a16:colId xmlns:a16="http://schemas.microsoft.com/office/drawing/2014/main" val="2283718322"/>
                    </a:ext>
                  </a:extLst>
                </a:gridCol>
              </a:tblGrid>
              <a:tr h="319225">
                <a:tc>
                  <a:txBody>
                    <a:bodyPr/>
                    <a:lstStyle/>
                    <a:p>
                      <a:pPr algn="ctr" fontAlgn="t"/>
                      <a:r>
                        <a:rPr lang="en-IN" sz="2000" b="1" u="none" strike="noStrike" dirty="0">
                          <a:solidFill>
                            <a:srgbClr val="000000"/>
                          </a:solidFill>
                          <a:effectLst/>
                        </a:rPr>
                        <a:t>S. No.</a:t>
                      </a:r>
                      <a:endParaRPr lang="en-IN" sz="2000" b="1"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a:solidFill>
                            <a:srgbClr val="000000"/>
                          </a:solidFill>
                          <a:effectLst/>
                        </a:rPr>
                        <a:t>Partner</a:t>
                      </a:r>
                      <a:endParaRPr lang="en-IN" sz="20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dirty="0">
                          <a:solidFill>
                            <a:srgbClr val="000000"/>
                          </a:solidFill>
                          <a:effectLst/>
                        </a:rPr>
                        <a:t>Role</a:t>
                      </a:r>
                      <a:endParaRPr lang="en-IN"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344940733"/>
                  </a:ext>
                </a:extLst>
              </a:tr>
              <a:tr h="374047">
                <a:tc>
                  <a:txBody>
                    <a:bodyPr/>
                    <a:lstStyle/>
                    <a:p>
                      <a:pPr algn="ctr" fontAlgn="t"/>
                      <a:r>
                        <a:rPr lang="en-IN" sz="1600" b="0" u="none" strike="noStrike" dirty="0">
                          <a:solidFill>
                            <a:srgbClr val="000000"/>
                          </a:solidFill>
                          <a:effectLst/>
                        </a:rPr>
                        <a:t>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NPCI</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Nth Reward Loyalty platform onboarding &amp; campaigning platform</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41467040"/>
                  </a:ext>
                </a:extLst>
              </a:tr>
              <a:tr h="374047">
                <a:tc>
                  <a:txBody>
                    <a:bodyPr/>
                    <a:lstStyle/>
                    <a:p>
                      <a:pPr algn="ctr" fontAlgn="t"/>
                      <a:r>
                        <a:rPr lang="en-IN" sz="1600" b="0" u="none" strike="noStrike">
                          <a:solidFill>
                            <a:srgbClr val="000000"/>
                          </a:solidFill>
                          <a:effectLst/>
                        </a:rPr>
                        <a:t>2</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Cosmos Bank /Lokmanya Bank</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Value add service to bank customers via bank's super-app</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0412165"/>
                  </a:ext>
                </a:extLst>
              </a:tr>
              <a:tr h="319225">
                <a:tc>
                  <a:txBody>
                    <a:bodyPr/>
                    <a:lstStyle/>
                    <a:p>
                      <a:pPr algn="ctr" fontAlgn="t"/>
                      <a:r>
                        <a:rPr lang="en-IN" sz="1600" b="0" u="none" strike="noStrike">
                          <a:solidFill>
                            <a:srgbClr val="000000"/>
                          </a:solidFill>
                          <a:effectLst/>
                        </a:rPr>
                        <a:t>3</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KPMG</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RBI regulatory compliance and licensing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204056657"/>
                  </a:ext>
                </a:extLst>
              </a:tr>
              <a:tr h="319225">
                <a:tc>
                  <a:txBody>
                    <a:bodyPr/>
                    <a:lstStyle/>
                    <a:p>
                      <a:pPr algn="ctr" fontAlgn="t"/>
                      <a:r>
                        <a:rPr lang="en-IN" sz="1600" b="0" i="0" u="none" strike="noStrike" dirty="0">
                          <a:solidFill>
                            <a:srgbClr val="000000"/>
                          </a:solidFill>
                          <a:effectLst/>
                          <a:latin typeface="Calibri" panose="020F0502020204030204" pitchFamily="34" charset="0"/>
                        </a:rPr>
                        <a:t>4</a:t>
                      </a:r>
                    </a:p>
                  </a:txBody>
                  <a:tcPr marL="9525" marR="9525" marT="9525" marB="0"/>
                </a:tc>
                <a:tc>
                  <a:txBody>
                    <a:bodyPr/>
                    <a:lstStyle/>
                    <a:p>
                      <a:pPr algn="l" fontAlgn="t"/>
                      <a:r>
                        <a:rPr lang="en-IN" sz="1600" b="0" u="none" strike="noStrike" dirty="0">
                          <a:solidFill>
                            <a:srgbClr val="000000"/>
                          </a:solidFill>
                          <a:effectLst/>
                        </a:rPr>
                        <a:t>Payu Finance (Lazypay)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12786287"/>
                  </a:ext>
                </a:extLst>
              </a:tr>
              <a:tr h="319225">
                <a:tc>
                  <a:txBody>
                    <a:bodyPr/>
                    <a:lstStyle/>
                    <a:p>
                      <a:pPr algn="ctr" fontAlgn="t"/>
                      <a:r>
                        <a:rPr lang="en-IN" sz="1600" b="0" i="0" u="none" strike="noStrike" dirty="0">
                          <a:solidFill>
                            <a:srgbClr val="000000"/>
                          </a:solidFill>
                          <a:effectLst/>
                          <a:latin typeface="Calibri" panose="020F0502020204030204" pitchFamily="34" charset="0"/>
                        </a:rPr>
                        <a:t>5</a:t>
                      </a:r>
                    </a:p>
                  </a:txBody>
                  <a:tcPr marL="9525" marR="9525" marT="9525" marB="0"/>
                </a:tc>
                <a:tc>
                  <a:txBody>
                    <a:bodyPr/>
                    <a:lstStyle/>
                    <a:p>
                      <a:pPr algn="l" fontAlgn="t"/>
                      <a:r>
                        <a:rPr lang="en-IN" sz="1600" b="0" u="none" strike="noStrike" dirty="0">
                          <a:solidFill>
                            <a:srgbClr val="000000"/>
                          </a:solidFill>
                          <a:effectLst/>
                        </a:rPr>
                        <a:t>Paytm</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51724134"/>
                  </a:ext>
                </a:extLst>
              </a:tr>
              <a:tr h="319225">
                <a:tc>
                  <a:txBody>
                    <a:bodyPr/>
                    <a:lstStyle/>
                    <a:p>
                      <a:pPr algn="ctr" fontAlgn="t"/>
                      <a:r>
                        <a:rPr lang="en-IN" sz="1600" b="0" i="0" u="none" strike="noStrike" dirty="0">
                          <a:solidFill>
                            <a:srgbClr val="000000"/>
                          </a:solidFill>
                          <a:effectLst/>
                          <a:latin typeface="Calibri" panose="020F0502020204030204" pitchFamily="34" charset="0"/>
                        </a:rPr>
                        <a:t>6</a:t>
                      </a:r>
                    </a:p>
                  </a:txBody>
                  <a:tcPr marL="9525" marR="9525" marT="9525" marB="0"/>
                </a:tc>
                <a:tc>
                  <a:txBody>
                    <a:bodyPr/>
                    <a:lstStyle/>
                    <a:p>
                      <a:pPr algn="l" fontAlgn="t"/>
                      <a:r>
                        <a:rPr lang="en-IN" sz="1600" b="0" u="none" strike="noStrike" dirty="0">
                          <a:solidFill>
                            <a:srgbClr val="000000"/>
                          </a:solidFill>
                          <a:effectLst/>
                        </a:rPr>
                        <a:t>Early Salary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10197614"/>
                  </a:ext>
                </a:extLst>
              </a:tr>
              <a:tr h="319225">
                <a:tc>
                  <a:txBody>
                    <a:bodyPr/>
                    <a:lstStyle/>
                    <a:p>
                      <a:pPr algn="ctr" fontAlgn="t"/>
                      <a:r>
                        <a:rPr lang="en-IN" sz="1600" b="0" i="0" u="none" strike="noStrike" dirty="0">
                          <a:solidFill>
                            <a:srgbClr val="000000"/>
                          </a:solidFill>
                          <a:effectLst/>
                          <a:latin typeface="Calibri" panose="020F0502020204030204" pitchFamily="34" charset="0"/>
                        </a:rPr>
                        <a:t>7</a:t>
                      </a:r>
                    </a:p>
                  </a:txBody>
                  <a:tcPr marL="9525" marR="9525" marT="9525" marB="0"/>
                </a:tc>
                <a:tc>
                  <a:txBody>
                    <a:bodyPr/>
                    <a:lstStyle/>
                    <a:p>
                      <a:pPr algn="l" fontAlgn="t"/>
                      <a:r>
                        <a:rPr lang="en-IN" sz="1600" b="0" u="none" strike="noStrike" dirty="0">
                          <a:solidFill>
                            <a:srgbClr val="000000"/>
                          </a:solidFill>
                          <a:effectLst/>
                        </a:rPr>
                        <a:t>LoanTap</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703459088"/>
                  </a:ext>
                </a:extLst>
              </a:tr>
              <a:tr h="319225">
                <a:tc>
                  <a:txBody>
                    <a:bodyPr/>
                    <a:lstStyle/>
                    <a:p>
                      <a:pPr algn="ctr" fontAlgn="t"/>
                      <a:r>
                        <a:rPr lang="en-IN" sz="1600" b="0" i="0" u="none" strike="noStrike" dirty="0">
                          <a:solidFill>
                            <a:srgbClr val="000000"/>
                          </a:solidFill>
                          <a:effectLst/>
                          <a:latin typeface="Calibri" panose="020F0502020204030204" pitchFamily="34" charset="0"/>
                        </a:rPr>
                        <a:t>8</a:t>
                      </a:r>
                    </a:p>
                  </a:txBody>
                  <a:tcPr marL="9525" marR="9525" marT="9525" marB="0"/>
                </a:tc>
                <a:tc>
                  <a:txBody>
                    <a:bodyPr/>
                    <a:lstStyle/>
                    <a:p>
                      <a:pPr algn="l" fontAlgn="t"/>
                      <a:r>
                        <a:rPr lang="en-IN" sz="1600" b="0" u="none" strike="noStrike" dirty="0">
                          <a:solidFill>
                            <a:srgbClr val="000000"/>
                          </a:solidFill>
                          <a:effectLst/>
                        </a:rPr>
                        <a:t>Michael Dell Foundation</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68922891"/>
                  </a:ext>
                </a:extLst>
              </a:tr>
              <a:tr h="319225">
                <a:tc>
                  <a:txBody>
                    <a:bodyPr/>
                    <a:lstStyle/>
                    <a:p>
                      <a:pPr algn="ctr" fontAlgn="t"/>
                      <a:r>
                        <a:rPr lang="en-IN" sz="1600" b="0" i="0" u="none" strike="noStrike" dirty="0">
                          <a:solidFill>
                            <a:srgbClr val="000000"/>
                          </a:solidFill>
                          <a:effectLst/>
                          <a:latin typeface="Calibri" panose="020F0502020204030204" pitchFamily="34" charset="0"/>
                        </a:rPr>
                        <a:t>9</a:t>
                      </a:r>
                    </a:p>
                  </a:txBody>
                  <a:tcPr marL="9525" marR="9525" marT="9525" marB="0"/>
                </a:tc>
                <a:tc>
                  <a:txBody>
                    <a:bodyPr/>
                    <a:lstStyle/>
                    <a:p>
                      <a:pPr algn="l" fontAlgn="t"/>
                      <a:r>
                        <a:rPr lang="en-IN" sz="1600" b="0" i="0" u="none" strike="noStrike" dirty="0">
                          <a:solidFill>
                            <a:srgbClr val="000000"/>
                          </a:solidFill>
                          <a:effectLst/>
                          <a:latin typeface="Calibri" panose="020F0502020204030204" pitchFamily="34" charset="0"/>
                        </a:rPr>
                        <a:t>Zest Money</a:t>
                      </a:r>
                    </a:p>
                  </a:txBody>
                  <a:tcPr marL="9525" marR="9525" marT="9525"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856127410"/>
                  </a:ext>
                </a:extLst>
              </a:tr>
              <a:tr h="409495">
                <a:tc>
                  <a:txBody>
                    <a:bodyPr/>
                    <a:lstStyle/>
                    <a:p>
                      <a:pPr algn="ctr" fontAlgn="t"/>
                      <a:r>
                        <a:rPr lang="en-IN" sz="1600" b="0" i="0" u="none" strike="noStrike" dirty="0">
                          <a:solidFill>
                            <a:srgbClr val="000000"/>
                          </a:solidFill>
                          <a:effectLst/>
                          <a:latin typeface="Calibri" panose="020F0502020204030204" pitchFamily="34" charset="0"/>
                        </a:rPr>
                        <a:t>10</a:t>
                      </a:r>
                    </a:p>
                  </a:txBody>
                  <a:tcPr marL="9525" marR="9525" marT="9525" marB="0"/>
                </a:tc>
                <a:tc>
                  <a:txBody>
                    <a:bodyPr/>
                    <a:lstStyle/>
                    <a:p>
                      <a:pPr algn="l" fontAlgn="t"/>
                      <a:r>
                        <a:rPr lang="en-IN" sz="1600" b="0" u="none" strike="noStrike" dirty="0">
                          <a:solidFill>
                            <a:srgbClr val="000000"/>
                          </a:solidFill>
                          <a:effectLst/>
                        </a:rPr>
                        <a:t>Suniel Shetty (Popcorn Entertainment)</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Brand Ambassador</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22278281"/>
                  </a:ext>
                </a:extLst>
              </a:tr>
              <a:tr h="319225">
                <a:tc>
                  <a:txBody>
                    <a:bodyPr/>
                    <a:lstStyle/>
                    <a:p>
                      <a:pPr algn="ctr" fontAlgn="t"/>
                      <a:r>
                        <a:rPr lang="en-IN" sz="1600" b="0" u="none" strike="noStrike" dirty="0">
                          <a:solidFill>
                            <a:srgbClr val="000000"/>
                          </a:solidFill>
                          <a:effectLst/>
                        </a:rPr>
                        <a:t>11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TOI, Pune Mirror</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Media &amp; Advertorials</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49974628"/>
                  </a:ext>
                </a:extLst>
              </a:tr>
              <a:tr h="319225">
                <a:tc>
                  <a:txBody>
                    <a:bodyPr/>
                    <a:lstStyle/>
                    <a:p>
                      <a:pPr algn="ctr" fontAlgn="t"/>
                      <a:r>
                        <a:rPr lang="en-IN" sz="1600" b="0" u="none" strike="noStrike" dirty="0">
                          <a:solidFill>
                            <a:srgbClr val="000000"/>
                          </a:solidFill>
                          <a:effectLst/>
                        </a:rPr>
                        <a:t>12</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SonyLiv</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Entertainment and broadcast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92973554"/>
                  </a:ext>
                </a:extLst>
              </a:tr>
              <a:tr h="319225">
                <a:tc>
                  <a:txBody>
                    <a:bodyPr/>
                    <a:lstStyle/>
                    <a:p>
                      <a:pPr algn="ctr" fontAlgn="t"/>
                      <a:r>
                        <a:rPr lang="en-IN" sz="1600" b="0" u="none" strike="noStrike" dirty="0">
                          <a:solidFill>
                            <a:srgbClr val="000000"/>
                          </a:solidFill>
                          <a:effectLst/>
                        </a:rPr>
                        <a:t>13</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Stratacache (SCALA)</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Broadcast infrastructure and CDN</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162152428"/>
                  </a:ext>
                </a:extLst>
              </a:tr>
              <a:tr h="319225">
                <a:tc>
                  <a:txBody>
                    <a:bodyPr/>
                    <a:lstStyle/>
                    <a:p>
                      <a:pPr algn="ctr" fontAlgn="t"/>
                      <a:r>
                        <a:rPr lang="en-IN" sz="1600" b="0" u="none" strike="noStrike" dirty="0">
                          <a:solidFill>
                            <a:srgbClr val="000000"/>
                          </a:solidFill>
                          <a:effectLst/>
                        </a:rPr>
                        <a:t>14</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Sazinga Digital</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Technical platform development &amp; maintenance</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06991784"/>
                  </a:ext>
                </a:extLst>
              </a:tr>
            </a:tbl>
          </a:graphicData>
        </a:graphic>
      </p:graphicFrame>
    </p:spTree>
    <p:extLst>
      <p:ext uri="{BB962C8B-B14F-4D97-AF65-F5344CB8AC3E}">
        <p14:creationId xmlns:p14="http://schemas.microsoft.com/office/powerpoint/2010/main" val="386232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174513" y="6574139"/>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16</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pic>
        <p:nvPicPr>
          <p:cNvPr id="5" name="Picture 4">
            <a:extLst>
              <a:ext uri="{FF2B5EF4-FFF2-40B4-BE49-F238E27FC236}">
                <a16:creationId xmlns:a16="http://schemas.microsoft.com/office/drawing/2014/main" id="{713A851F-E2A5-A146-B61F-CF84478767E2}"/>
              </a:ext>
            </a:extLst>
          </p:cNvPr>
          <p:cNvPicPr>
            <a:picLocks noChangeAspect="1"/>
          </p:cNvPicPr>
          <p:nvPr/>
        </p:nvPicPr>
        <p:blipFill>
          <a:blip r:embed="rId11"/>
          <a:stretch>
            <a:fillRect/>
          </a:stretch>
        </p:blipFill>
        <p:spPr>
          <a:xfrm>
            <a:off x="1531810" y="2822504"/>
            <a:ext cx="288226" cy="386345"/>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46064" y="2394128"/>
            <a:ext cx="1902252" cy="369332"/>
          </a:xfrm>
          <a:prstGeom prst="rect">
            <a:avLst/>
          </a:prstGeom>
          <a:noFill/>
        </p:spPr>
        <p:txBody>
          <a:bodyPr wrap="none" rtlCol="0">
            <a:spAutoFit/>
          </a:bodyPr>
          <a:lstStyle/>
          <a:p>
            <a:pPr algn="ctr"/>
            <a:r>
              <a:rPr lang="en-US" b="1" u="sng" dirty="0">
                <a:solidFill>
                  <a:schemeClr val="accent5">
                    <a:lumMod val="75000"/>
                  </a:schemeClr>
                </a:solidFill>
              </a:rPr>
              <a:t>Board Of Advisors</a:t>
            </a:r>
          </a:p>
        </p:txBody>
      </p:sp>
      <p:sp>
        <p:nvSpPr>
          <p:cNvPr id="29" name="TextBox 28">
            <a:extLst>
              <a:ext uri="{FF2B5EF4-FFF2-40B4-BE49-F238E27FC236}">
                <a16:creationId xmlns:a16="http://schemas.microsoft.com/office/drawing/2014/main" id="{3FFEE3F2-3B80-5347-9F5B-A8227F0C5E39}"/>
              </a:ext>
            </a:extLst>
          </p:cNvPr>
          <p:cNvSpPr txBox="1"/>
          <p:nvPr/>
        </p:nvSpPr>
        <p:spPr>
          <a:xfrm>
            <a:off x="1897830" y="283196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Suhas Gokhale </a:t>
            </a:r>
            <a:r>
              <a:rPr lang="en-US" sz="1400" dirty="0">
                <a:solidFill>
                  <a:schemeClr val="accent5">
                    <a:lumMod val="75000"/>
                  </a:schemeClr>
                </a:solidFill>
              </a:rPr>
              <a:t>: Managing Director, COSMOS Bank, Pune</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9423" y="3296303"/>
            <a:ext cx="818461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Rahul Renavikar </a:t>
            </a:r>
            <a:r>
              <a:rPr lang="en-US" sz="1400" dirty="0">
                <a:solidFill>
                  <a:schemeClr val="accent5">
                    <a:lumMod val="75000"/>
                  </a:schemeClr>
                </a:solidFill>
              </a:rPr>
              <a:t>:Managing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908104" y="4114447"/>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Shrikant Chatur </a:t>
            </a:r>
            <a:r>
              <a:rPr lang="en-US" sz="1400" dirty="0">
                <a:solidFill>
                  <a:schemeClr val="accent5">
                    <a:lumMod val="75000"/>
                  </a:schemeClr>
                </a:solidFill>
              </a:rPr>
              <a:t>: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6953" y="369693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Chetan Oswal </a:t>
            </a:r>
            <a:r>
              <a:rPr lang="en-US" sz="1400" dirty="0">
                <a:solidFill>
                  <a:schemeClr val="accent5">
                    <a:lumMod val="75000"/>
                  </a:schemeClr>
                </a:solidFill>
              </a:rPr>
              <a:t>: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sp>
        <p:nvSpPr>
          <p:cNvPr id="46" name="TextBox 45">
            <a:extLst>
              <a:ext uri="{FF2B5EF4-FFF2-40B4-BE49-F238E27FC236}">
                <a16:creationId xmlns:a16="http://schemas.microsoft.com/office/drawing/2014/main" id="{AE6F4AC7-C5AB-F845-AC27-90E50233B06F}"/>
              </a:ext>
            </a:extLst>
          </p:cNvPr>
          <p:cNvSpPr txBox="1"/>
          <p:nvPr/>
        </p:nvSpPr>
        <p:spPr>
          <a:xfrm>
            <a:off x="1922610" y="5460614"/>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Yogesh Katre </a:t>
            </a:r>
            <a:r>
              <a:rPr lang="en-US" sz="1400" dirty="0">
                <a:solidFill>
                  <a:schemeClr val="accent5">
                    <a:lumMod val="75000"/>
                  </a:schemeClr>
                </a:solidFill>
              </a:rPr>
              <a:t>: Sales Head, Loantap</a:t>
            </a:r>
          </a:p>
        </p:txBody>
      </p:sp>
      <p:sp>
        <p:nvSpPr>
          <p:cNvPr id="53" name="TextBox 52">
            <a:extLst>
              <a:ext uri="{FF2B5EF4-FFF2-40B4-BE49-F238E27FC236}">
                <a16:creationId xmlns:a16="http://schemas.microsoft.com/office/drawing/2014/main" id="{BCC88476-CC34-8344-A1BF-89BE55D2BFCB}"/>
              </a:ext>
            </a:extLst>
          </p:cNvPr>
          <p:cNvSpPr txBox="1"/>
          <p:nvPr/>
        </p:nvSpPr>
        <p:spPr>
          <a:xfrm>
            <a:off x="1925068" y="4581676"/>
            <a:ext cx="749633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Sanjay Phadke </a:t>
            </a:r>
            <a:r>
              <a:rPr lang="en-US" sz="1400" dirty="0">
                <a:solidFill>
                  <a:schemeClr val="accent5">
                    <a:lumMod val="75000"/>
                  </a:schemeClr>
                </a:solidFill>
              </a:rPr>
              <a:t>: Fintech Specialist, Ex. EVP Edelweiss &amp; Vayana Network, JP Morgan, HSBC</a:t>
            </a:r>
          </a:p>
        </p:txBody>
      </p:sp>
      <p:sp>
        <p:nvSpPr>
          <p:cNvPr id="55" name="TextBox 54">
            <a:extLst>
              <a:ext uri="{FF2B5EF4-FFF2-40B4-BE49-F238E27FC236}">
                <a16:creationId xmlns:a16="http://schemas.microsoft.com/office/drawing/2014/main" id="{568F2FBB-6F7A-A64B-8D10-821B91686B0D}"/>
              </a:ext>
            </a:extLst>
          </p:cNvPr>
          <p:cNvSpPr txBox="1"/>
          <p:nvPr/>
        </p:nvSpPr>
        <p:spPr>
          <a:xfrm>
            <a:off x="1923357" y="50270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Rakesh Malhotra </a:t>
            </a:r>
            <a:r>
              <a:rPr lang="en-US" sz="1400" dirty="0">
                <a:solidFill>
                  <a:schemeClr val="accent5">
                    <a:lumMod val="75000"/>
                  </a:schemeClr>
                </a:solidFill>
              </a:rPr>
              <a:t>: Media Curator, Ex. Media Head - Sakal</a:t>
            </a:r>
          </a:p>
        </p:txBody>
      </p:sp>
      <p:pic>
        <p:nvPicPr>
          <p:cNvPr id="56" name="Picture 55">
            <a:extLst>
              <a:ext uri="{FF2B5EF4-FFF2-40B4-BE49-F238E27FC236}">
                <a16:creationId xmlns:a16="http://schemas.microsoft.com/office/drawing/2014/main" id="{42908488-50FF-C44F-ACB3-34DF2CB5B27E}"/>
              </a:ext>
            </a:extLst>
          </p:cNvPr>
          <p:cNvPicPr>
            <a:picLocks noChangeAspect="1"/>
          </p:cNvPicPr>
          <p:nvPr/>
        </p:nvPicPr>
        <p:blipFill>
          <a:blip r:embed="rId11"/>
          <a:stretch>
            <a:fillRect/>
          </a:stretch>
        </p:blipFill>
        <p:spPr>
          <a:xfrm>
            <a:off x="1530100" y="3231754"/>
            <a:ext cx="288226" cy="386345"/>
          </a:xfrm>
          <a:prstGeom prst="rect">
            <a:avLst/>
          </a:prstGeom>
        </p:spPr>
      </p:pic>
      <p:pic>
        <p:nvPicPr>
          <p:cNvPr id="57" name="Picture 56">
            <a:extLst>
              <a:ext uri="{FF2B5EF4-FFF2-40B4-BE49-F238E27FC236}">
                <a16:creationId xmlns:a16="http://schemas.microsoft.com/office/drawing/2014/main" id="{721F539C-6F15-0C4B-9FDD-B3670064A81B}"/>
              </a:ext>
            </a:extLst>
          </p:cNvPr>
          <p:cNvPicPr>
            <a:picLocks noChangeAspect="1"/>
          </p:cNvPicPr>
          <p:nvPr/>
        </p:nvPicPr>
        <p:blipFill>
          <a:blip r:embed="rId11"/>
          <a:stretch>
            <a:fillRect/>
          </a:stretch>
        </p:blipFill>
        <p:spPr>
          <a:xfrm>
            <a:off x="1530100" y="3644476"/>
            <a:ext cx="288226" cy="386345"/>
          </a:xfrm>
          <a:prstGeom prst="rect">
            <a:avLst/>
          </a:prstGeom>
        </p:spPr>
      </p:pic>
      <p:pic>
        <p:nvPicPr>
          <p:cNvPr id="58" name="Picture 57">
            <a:extLst>
              <a:ext uri="{FF2B5EF4-FFF2-40B4-BE49-F238E27FC236}">
                <a16:creationId xmlns:a16="http://schemas.microsoft.com/office/drawing/2014/main" id="{8D0DBCED-6FAF-944B-A815-441DD609742D}"/>
              </a:ext>
            </a:extLst>
          </p:cNvPr>
          <p:cNvPicPr>
            <a:picLocks noChangeAspect="1"/>
          </p:cNvPicPr>
          <p:nvPr/>
        </p:nvPicPr>
        <p:blipFill>
          <a:blip r:embed="rId11"/>
          <a:stretch>
            <a:fillRect/>
          </a:stretch>
        </p:blipFill>
        <p:spPr>
          <a:xfrm>
            <a:off x="1528390" y="4105973"/>
            <a:ext cx="288226" cy="386345"/>
          </a:xfrm>
          <a:prstGeom prst="rect">
            <a:avLst/>
          </a:prstGeom>
        </p:spPr>
      </p:pic>
      <p:pic>
        <p:nvPicPr>
          <p:cNvPr id="59" name="Picture 58">
            <a:extLst>
              <a:ext uri="{FF2B5EF4-FFF2-40B4-BE49-F238E27FC236}">
                <a16:creationId xmlns:a16="http://schemas.microsoft.com/office/drawing/2014/main" id="{73BFB20D-0674-804F-AD7F-EF6AD5D029B2}"/>
              </a:ext>
            </a:extLst>
          </p:cNvPr>
          <p:cNvPicPr>
            <a:picLocks noChangeAspect="1"/>
          </p:cNvPicPr>
          <p:nvPr/>
        </p:nvPicPr>
        <p:blipFill>
          <a:blip r:embed="rId11"/>
          <a:stretch>
            <a:fillRect/>
          </a:stretch>
        </p:blipFill>
        <p:spPr>
          <a:xfrm>
            <a:off x="1530100" y="4580299"/>
            <a:ext cx="288226" cy="386345"/>
          </a:xfrm>
          <a:prstGeom prst="rect">
            <a:avLst/>
          </a:prstGeom>
        </p:spPr>
      </p:pic>
      <p:pic>
        <p:nvPicPr>
          <p:cNvPr id="60" name="Picture 59">
            <a:extLst>
              <a:ext uri="{FF2B5EF4-FFF2-40B4-BE49-F238E27FC236}">
                <a16:creationId xmlns:a16="http://schemas.microsoft.com/office/drawing/2014/main" id="{E19406CA-5836-5A49-86C6-A62FABF7713B}"/>
              </a:ext>
            </a:extLst>
          </p:cNvPr>
          <p:cNvPicPr>
            <a:picLocks noChangeAspect="1"/>
          </p:cNvPicPr>
          <p:nvPr/>
        </p:nvPicPr>
        <p:blipFill>
          <a:blip r:embed="rId11"/>
          <a:stretch>
            <a:fillRect/>
          </a:stretch>
        </p:blipFill>
        <p:spPr>
          <a:xfrm>
            <a:off x="1528390" y="4989549"/>
            <a:ext cx="288226" cy="386345"/>
          </a:xfrm>
          <a:prstGeom prst="rect">
            <a:avLst/>
          </a:prstGeom>
        </p:spPr>
      </p:pic>
      <p:pic>
        <p:nvPicPr>
          <p:cNvPr id="61" name="Picture 60">
            <a:extLst>
              <a:ext uri="{FF2B5EF4-FFF2-40B4-BE49-F238E27FC236}">
                <a16:creationId xmlns:a16="http://schemas.microsoft.com/office/drawing/2014/main" id="{AE85A34B-24B4-9A4C-855D-4A2CCDF7F43C}"/>
              </a:ext>
            </a:extLst>
          </p:cNvPr>
          <p:cNvPicPr>
            <a:picLocks noChangeAspect="1"/>
          </p:cNvPicPr>
          <p:nvPr/>
        </p:nvPicPr>
        <p:blipFill>
          <a:blip r:embed="rId11"/>
          <a:stretch>
            <a:fillRect/>
          </a:stretch>
        </p:blipFill>
        <p:spPr>
          <a:xfrm>
            <a:off x="1535827" y="5420724"/>
            <a:ext cx="288226" cy="386345"/>
          </a:xfrm>
          <a:prstGeom prst="rect">
            <a:avLst/>
          </a:prstGeom>
        </p:spPr>
      </p:pic>
      <p:sp>
        <p:nvSpPr>
          <p:cNvPr id="62" name="TextBox 61">
            <a:extLst>
              <a:ext uri="{FF2B5EF4-FFF2-40B4-BE49-F238E27FC236}">
                <a16:creationId xmlns:a16="http://schemas.microsoft.com/office/drawing/2014/main" id="{FFAAE66E-29A6-954E-9CA3-2D1C0D805F4A}"/>
              </a:ext>
            </a:extLst>
          </p:cNvPr>
          <p:cNvSpPr txBox="1"/>
          <p:nvPr/>
        </p:nvSpPr>
        <p:spPr>
          <a:xfrm>
            <a:off x="1914064" y="58416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Harun Rashid Khan </a:t>
            </a:r>
            <a:r>
              <a:rPr lang="en-US" sz="1400" dirty="0">
                <a:solidFill>
                  <a:schemeClr val="accent5">
                    <a:lumMod val="75000"/>
                  </a:schemeClr>
                </a:solidFill>
              </a:rPr>
              <a:t>: Regulatory Advisor, Ex. Deputy Governor RBI</a:t>
            </a:r>
          </a:p>
        </p:txBody>
      </p:sp>
      <p:pic>
        <p:nvPicPr>
          <p:cNvPr id="63" name="Picture 62">
            <a:extLst>
              <a:ext uri="{FF2B5EF4-FFF2-40B4-BE49-F238E27FC236}">
                <a16:creationId xmlns:a16="http://schemas.microsoft.com/office/drawing/2014/main" id="{0E0AE973-3EDC-CE4D-923A-9451A0F59F47}"/>
              </a:ext>
            </a:extLst>
          </p:cNvPr>
          <p:cNvPicPr>
            <a:picLocks noChangeAspect="1"/>
          </p:cNvPicPr>
          <p:nvPr/>
        </p:nvPicPr>
        <p:blipFill>
          <a:blip r:embed="rId11"/>
          <a:stretch>
            <a:fillRect/>
          </a:stretch>
        </p:blipFill>
        <p:spPr>
          <a:xfrm>
            <a:off x="1543262" y="5829598"/>
            <a:ext cx="288226" cy="386345"/>
          </a:xfrm>
          <a:prstGeom prst="rect">
            <a:avLst/>
          </a:prstGeom>
        </p:spPr>
      </p:pic>
      <p:sp>
        <p:nvSpPr>
          <p:cNvPr id="64" name="TextBox 63">
            <a:extLst>
              <a:ext uri="{FF2B5EF4-FFF2-40B4-BE49-F238E27FC236}">
                <a16:creationId xmlns:a16="http://schemas.microsoft.com/office/drawing/2014/main" id="{5D1BDFB8-B875-914D-8C5F-FFEC60EAB0C0}"/>
              </a:ext>
            </a:extLst>
          </p:cNvPr>
          <p:cNvSpPr txBox="1"/>
          <p:nvPr/>
        </p:nvSpPr>
        <p:spPr>
          <a:xfrm>
            <a:off x="1923724" y="6222609"/>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Vinay Baijal </a:t>
            </a:r>
            <a:r>
              <a:rPr lang="en-US" sz="1400" dirty="0">
                <a:solidFill>
                  <a:schemeClr val="accent5">
                    <a:lumMod val="75000"/>
                  </a:schemeClr>
                </a:solidFill>
              </a:rPr>
              <a:t>: Regulatory Advisor, Ex. CGM Banking, RBI</a:t>
            </a:r>
          </a:p>
        </p:txBody>
      </p:sp>
      <p:pic>
        <p:nvPicPr>
          <p:cNvPr id="65" name="Picture 64">
            <a:extLst>
              <a:ext uri="{FF2B5EF4-FFF2-40B4-BE49-F238E27FC236}">
                <a16:creationId xmlns:a16="http://schemas.microsoft.com/office/drawing/2014/main" id="{44D2F114-9602-FC49-9E42-CE070F2A697F}"/>
              </a:ext>
            </a:extLst>
          </p:cNvPr>
          <p:cNvPicPr>
            <a:picLocks noChangeAspect="1"/>
          </p:cNvPicPr>
          <p:nvPr/>
        </p:nvPicPr>
        <p:blipFill>
          <a:blip r:embed="rId11"/>
          <a:stretch>
            <a:fillRect/>
          </a:stretch>
        </p:blipFill>
        <p:spPr>
          <a:xfrm>
            <a:off x="1528395" y="6182719"/>
            <a:ext cx="288226" cy="386345"/>
          </a:xfrm>
          <a:prstGeom prst="rect">
            <a:avLst/>
          </a:prstGeom>
        </p:spPr>
      </p:pic>
    </p:spTree>
    <p:extLst>
      <p:ext uri="{BB962C8B-B14F-4D97-AF65-F5344CB8AC3E}">
        <p14:creationId xmlns:p14="http://schemas.microsoft.com/office/powerpoint/2010/main" val="1934561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17</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76980"/>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a:t>
            </a:r>
            <a:r>
              <a:rPr lang="en-US" sz="2800" dirty="0">
                <a:solidFill>
                  <a:srgbClr val="002060"/>
                </a:solidFill>
                <a:latin typeface="Arial Black" panose="020B0A04020102020204" pitchFamily="34" charset="0"/>
              </a:rPr>
              <a:t>An Overview</a:t>
            </a:r>
            <a:endParaRPr lang="en-US" sz="2700" dirty="0">
              <a:solidFill>
                <a:srgbClr val="00206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03238" lvl="3" indent="-457200" algn="ctr" defTabSz="969963" eaLnBrk="0" hangingPunct="0">
              <a:spcBef>
                <a:spcPts val="1000"/>
              </a:spcBef>
              <a:spcAft>
                <a:spcPts val="600"/>
              </a:spcAft>
              <a:buSzPct val="125000"/>
              <a:buFont typeface="Wingdings" pitchFamily="2" charset="2"/>
              <a:buChar char="v"/>
              <a:defRPr/>
            </a:pPr>
            <a:r>
              <a:rPr lang="en-US" sz="2800" b="1" dirty="0">
                <a:solidFill>
                  <a:srgbClr val="002060"/>
                </a:solidFill>
              </a:rPr>
              <a:t>Initiative</a:t>
            </a:r>
          </a:p>
          <a:p>
            <a:pPr marL="46038" lvl="3" defTabSz="969963" eaLnBrk="0" hangingPunct="0">
              <a:spcBef>
                <a:spcPts val="400"/>
              </a:spcBef>
              <a:spcAft>
                <a:spcPts val="600"/>
              </a:spcAft>
              <a:buSzPct val="125000"/>
              <a:defRPr/>
            </a:pPr>
            <a:r>
              <a:rPr lang="en-US" sz="1900" dirty="0">
                <a:solidFill>
                  <a:srgbClr val="002060"/>
                </a:solidFill>
              </a:rPr>
              <a:t>Truevibez was established in 2020 with aim to focus on modernization of hospitality industry, by introducing innovative products &amp; features driven by technology evolution.</a:t>
            </a:r>
          </a:p>
          <a:p>
            <a:pPr marL="46038" lvl="3"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Mission</a:t>
            </a:r>
          </a:p>
          <a:p>
            <a:pPr marL="46038" lvl="3" algn="just" defTabSz="969963" eaLnBrk="0" hangingPunct="0">
              <a:spcBef>
                <a:spcPts val="4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46038" lvl="3" algn="just"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Programs</a:t>
            </a:r>
          </a:p>
          <a:p>
            <a:pPr marL="46038" lvl="3" algn="just" defTabSz="969963" eaLnBrk="0" hangingPunct="0">
              <a:spcBef>
                <a:spcPts val="400"/>
              </a:spcBef>
              <a:spcAft>
                <a:spcPts val="600"/>
              </a:spcAft>
              <a:buSzPct val="125000"/>
              <a:defRPr/>
            </a:pPr>
            <a:r>
              <a:rPr lang="en-US" sz="1900" dirty="0">
                <a:solidFill>
                  <a:srgbClr val="002060"/>
                </a:solidFill>
              </a:rPr>
              <a:t>Truevibez have designed pioneering programs under </a:t>
            </a:r>
            <a:r>
              <a:rPr lang="en-US" sz="1900" b="1" dirty="0">
                <a:solidFill>
                  <a:srgbClr val="002060"/>
                </a:solidFill>
              </a:rPr>
              <a:t>WAIU</a:t>
            </a:r>
            <a:r>
              <a:rPr lang="en-US" sz="1900" dirty="0">
                <a:solidFill>
                  <a:srgbClr val="002060"/>
                </a:solidFill>
              </a:rPr>
              <a:t> &amp; </a:t>
            </a:r>
            <a:r>
              <a:rPr lang="en-US" sz="1900" b="1" dirty="0">
                <a:solidFill>
                  <a:srgbClr val="002060"/>
                </a:solidFill>
              </a:rPr>
              <a:t>CLIQUE</a:t>
            </a:r>
            <a:r>
              <a:rPr lang="en-US" sz="1900" dirty="0">
                <a:solidFill>
                  <a:srgbClr val="002060"/>
                </a:solidFill>
              </a:rPr>
              <a:t> umbrella, which will drive inventive &amp; original business solutions for both our restaurant partners &amp; consumers for mutual benefit &amp; success.</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831222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WAIŪ : Vision &amp; Key Features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sp>
        <p:nvSpPr>
          <p:cNvPr id="23" name="TextBox 22">
            <a:extLst>
              <a:ext uri="{FF2B5EF4-FFF2-40B4-BE49-F238E27FC236}">
                <a16:creationId xmlns:a16="http://schemas.microsoft.com/office/drawing/2014/main" id="{2F625FE3-0B47-944C-9BD0-B987E772ECD0}"/>
              </a:ext>
            </a:extLst>
          </p:cNvPr>
          <p:cNvSpPr txBox="1"/>
          <p:nvPr/>
        </p:nvSpPr>
        <p:spPr>
          <a:xfrm>
            <a:off x="1321940" y="1175506"/>
            <a:ext cx="10267309" cy="5388655"/>
          </a:xfrm>
          <a:prstGeom prst="rect">
            <a:avLst/>
          </a:prstGeom>
          <a:noFill/>
        </p:spPr>
        <p:txBody>
          <a:bodyPr wrap="square" rtlCol="0">
            <a:spAutoFit/>
          </a:bodyP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400" b="1" dirty="0">
                <a:solidFill>
                  <a:srgbClr val="002060"/>
                </a:solidFill>
              </a:rPr>
              <a:t>Vision:</a:t>
            </a:r>
          </a:p>
          <a:p>
            <a:pPr marL="46038" lvl="3" algn="just" defTabSz="969963" eaLnBrk="0" hangingPunct="0">
              <a:spcBef>
                <a:spcPts val="300"/>
              </a:spcBef>
              <a:spcAft>
                <a:spcPts val="300"/>
              </a:spcAft>
              <a:buSzPct val="125000"/>
              <a:defRPr/>
            </a:pPr>
            <a:r>
              <a:rPr lang="en-US"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300"/>
              </a:spcBef>
              <a:spcAft>
                <a:spcPts val="300"/>
              </a:spcAft>
              <a:buSzPct val="125000"/>
              <a:buFont typeface="Wingdings" panose="05000000000000000000" pitchFamily="2" charset="2"/>
              <a:buChar char="v"/>
              <a:defRPr/>
            </a:pPr>
            <a:r>
              <a:rPr lang="en-US" sz="2400" b="1" dirty="0">
                <a:solidFill>
                  <a:srgbClr val="002060"/>
                </a:solidFill>
              </a:rPr>
              <a:t>Next Level Hospitality Service Offerings</a:t>
            </a:r>
          </a:p>
          <a:p>
            <a:pPr marL="46038" lvl="3" defTabSz="969963" eaLnBrk="0" hangingPunct="0">
              <a:spcBef>
                <a:spcPts val="1000"/>
              </a:spcBef>
              <a:spcAft>
                <a:spcPts val="600"/>
              </a:spcAft>
              <a:buSzPct val="125000"/>
              <a:defRPr/>
            </a:pPr>
            <a:r>
              <a:rPr lang="en-US" dirty="0">
                <a:solidFill>
                  <a:srgbClr val="002060"/>
                </a:solidFill>
              </a:rPr>
              <a:t>WAIU aims to introduce industry first features in hospitality, keeping the best interest of Restaurant owners and their underserved staff in mind, not just the customers. Key services offered by WAIU are:</a:t>
            </a:r>
          </a:p>
          <a:p>
            <a:pPr marL="46038" lvl="3" defTabSz="969963" eaLnBrk="0" hangingPunct="0">
              <a:spcBef>
                <a:spcPts val="100"/>
              </a:spcBef>
              <a:spcAft>
                <a:spcPts val="100"/>
              </a:spcAft>
              <a:buSzPct val="125000"/>
              <a:defRPr/>
            </a:pPr>
            <a:r>
              <a:rPr lang="en-US" b="1" u="sng" dirty="0">
                <a:solidFill>
                  <a:srgbClr val="7030A0"/>
                </a:solidFill>
              </a:rPr>
              <a:t>Phase One:</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Eat Now-Pay Later during the lean phases</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Restaurant staff financial lending for their important needs</a:t>
            </a:r>
            <a:endParaRPr lang="en-US" dirty="0">
              <a:solidFill>
                <a:srgbClr val="00B0F0"/>
              </a:solidFill>
            </a:endParaRPr>
          </a:p>
          <a:p>
            <a:pPr marL="46038" lvl="3" defTabSz="969963" eaLnBrk="0" hangingPunct="0">
              <a:spcBef>
                <a:spcPts val="100"/>
              </a:spcBef>
              <a:spcAft>
                <a:spcPts val="100"/>
              </a:spcAft>
              <a:buSzPct val="125000"/>
              <a:defRPr/>
            </a:pPr>
            <a:r>
              <a:rPr lang="en-US" b="1" u="sng" dirty="0">
                <a:solidFill>
                  <a:srgbClr val="7030A0"/>
                </a:solidFill>
              </a:rPr>
              <a:t>Phase Two:</a:t>
            </a:r>
            <a:endParaRPr lang="en-US" dirty="0">
              <a:solidFill>
                <a:srgbClr val="7030A0"/>
              </a:solidFill>
            </a:endParaRP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B0F0"/>
                </a:solidFill>
              </a:rPr>
              <a:t>Broadcast &amp; Live Streaming of finest artist performances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Logistics &amp; Governance to fix some of restaurant’s major pain areas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Guaranteed discounts on F&amp;B services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Gift F&amp;B services to Friends &amp; Family</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Socializing &amp; Gaming in premises of restaurant</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Pre-paid Point Based Services (PBS)</a:t>
            </a:r>
          </a:p>
        </p:txBody>
      </p:sp>
    </p:spTree>
    <p:extLst>
      <p:ext uri="{BB962C8B-B14F-4D97-AF65-F5344CB8AC3E}">
        <p14:creationId xmlns:p14="http://schemas.microsoft.com/office/powerpoint/2010/main" val="52694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WAIU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Clique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349824" y="2072664"/>
            <a:ext cx="8154569" cy="1554272"/>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Clique will open up a line of credit in handshake with a lender (NBFC). The customer can request this restaurant-focused credit line and once approved, use it at any partner restaurant. Piloting with 200 restaurants in Pune, we aim to expand to 10 key cities by EOY &amp; have </a:t>
            </a:r>
            <a:r>
              <a:rPr lang="en-US" sz="1900" b="1" dirty="0">
                <a:solidFill>
                  <a:srgbClr val="002060"/>
                </a:solidFill>
              </a:rPr>
              <a:t>4000 restaurant partners by Q1 2023</a:t>
            </a:r>
            <a:r>
              <a:rPr lang="en-US" sz="1900" dirty="0">
                <a:solidFill>
                  <a:srgbClr val="002060"/>
                </a:solidFill>
              </a:rPr>
              <a: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4016482"/>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low-medium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717728"/>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334861" y="1823755"/>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108272" y="3959606"/>
            <a:ext cx="980640" cy="969496"/>
          </a:xfrm>
          <a:prstGeom prst="rect">
            <a:avLst/>
          </a:prstGeom>
        </p:spPr>
      </p:pic>
    </p:spTree>
    <p:extLst>
      <p:ext uri="{BB962C8B-B14F-4D97-AF65-F5344CB8AC3E}">
        <p14:creationId xmlns:p14="http://schemas.microsoft.com/office/powerpoint/2010/main" val="342669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WAIU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sp>
        <p:nvSpPr>
          <p:cNvPr id="3" name="Rectangle 2">
            <a:extLst>
              <a:ext uri="{FF2B5EF4-FFF2-40B4-BE49-F238E27FC236}">
                <a16:creationId xmlns:a16="http://schemas.microsoft.com/office/drawing/2014/main" id="{A6D7CA15-D2A8-BF4D-9CA6-ADF5AA925FD6}"/>
              </a:ext>
            </a:extLst>
          </p:cNvPr>
          <p:cNvSpPr/>
          <p:nvPr/>
        </p:nvSpPr>
        <p:spPr>
          <a:xfrm>
            <a:off x="1622888" y="5239158"/>
            <a:ext cx="9807547" cy="1085227"/>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342900" indent="-342900">
              <a:buFont typeface="Wingdings" pitchFamily="2" charset="2"/>
              <a:buChar char="v"/>
            </a:pPr>
            <a:r>
              <a:rPr lang="en-US" sz="1600" dirty="0">
                <a:solidFill>
                  <a:schemeClr val="accent2">
                    <a:lumMod val="75000"/>
                  </a:schemeClr>
                </a:solidFill>
              </a:rPr>
              <a:t>WAIU pilot is planned in Pune, Maharashtra in March-2022, with in initial partnerships with 200 restaurants.</a:t>
            </a:r>
          </a:p>
          <a:p>
            <a:pPr marL="342900" indent="-342900">
              <a:buFont typeface="Wingdings" pitchFamily="2" charset="2"/>
              <a:buChar char="v"/>
            </a:pPr>
            <a:r>
              <a:rPr lang="en-US" sz="1600" dirty="0">
                <a:solidFill>
                  <a:schemeClr val="accent2">
                    <a:lumMod val="75000"/>
                  </a:schemeClr>
                </a:solidFill>
              </a:rPr>
              <a:t>By end of 2022, WAIU will be expanded in 10 key cities across India, with a partner merchant base of 3000+</a:t>
            </a:r>
          </a:p>
          <a:p>
            <a:pPr marL="342900" indent="-342900">
              <a:buFont typeface="Wingdings" pitchFamily="2" charset="2"/>
              <a:buChar char="v"/>
            </a:pPr>
            <a:r>
              <a:rPr lang="en-US" sz="1600" dirty="0">
                <a:solidFill>
                  <a:schemeClr val="accent2">
                    <a:lumMod val="75000"/>
                  </a:schemeClr>
                </a:solidFill>
              </a:rPr>
              <a:t>Platform development is complete with merchant signup &amp; brand positioning and collaterals being designed.</a:t>
            </a:r>
          </a:p>
          <a:p>
            <a:pPr marL="342900" indent="-342900">
              <a:buFont typeface="Wingdings" pitchFamily="2" charset="2"/>
              <a:buChar char="v"/>
            </a:pPr>
            <a:r>
              <a:rPr lang="en-US" sz="1600" dirty="0">
                <a:solidFill>
                  <a:schemeClr val="accent2">
                    <a:lumMod val="75000"/>
                  </a:schemeClr>
                </a:solidFill>
              </a:rPr>
              <a:t>Wider WAIU Phase-2 features, including merchant lending, will be launched in Q3 2022.</a:t>
            </a:r>
          </a:p>
        </p:txBody>
      </p:sp>
      <p:pic>
        <p:nvPicPr>
          <p:cNvPr id="1028" name="Picture 4">
            <a:extLst>
              <a:ext uri="{FF2B5EF4-FFF2-40B4-BE49-F238E27FC236}">
                <a16:creationId xmlns:a16="http://schemas.microsoft.com/office/drawing/2014/main" id="{79EC31D4-7977-BA48-8B57-64AA94FB3C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818" y="980814"/>
            <a:ext cx="8737600" cy="394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9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46602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Transaction Process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sp>
        <p:nvSpPr>
          <p:cNvPr id="22" name="TextBox 21">
            <a:extLst>
              <a:ext uri="{FF2B5EF4-FFF2-40B4-BE49-F238E27FC236}">
                <a16:creationId xmlns:a16="http://schemas.microsoft.com/office/drawing/2014/main" id="{19233848-C5C9-804E-B684-72FE643DF027}"/>
              </a:ext>
            </a:extLst>
          </p:cNvPr>
          <p:cNvSpPr txBox="1"/>
          <p:nvPr/>
        </p:nvSpPr>
        <p:spPr>
          <a:xfrm>
            <a:off x="5542155" y="1097176"/>
            <a:ext cx="6325314" cy="5262979"/>
          </a:xfrm>
          <a:prstGeom prst="rect">
            <a:avLst/>
          </a:prstGeom>
          <a:noFill/>
        </p:spPr>
        <p:txBody>
          <a:bodyPr wrap="square">
            <a:spAutoFit/>
          </a:bodyPr>
          <a:lstStyle/>
          <a:p>
            <a:r>
              <a:rPr lang="en-IN" sz="1400" b="0" i="0" dirty="0">
                <a:solidFill>
                  <a:srgbClr val="000000"/>
                </a:solidFill>
                <a:effectLst/>
                <a:latin typeface="Helvetica" pitchFamily="2" charset="0"/>
              </a:rPr>
              <a:t>1. Customer walks into a restaurant &amp; applies for the wallet credit through Clique App</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2. Clique receives customer application &amp; send it to the lender for underwriting &amp; respond with approval or rejection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3. Customer app wallet is credited with approved funds &amp; signs NACH mandate</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4. Customer utilises the wallet credit at the restaurant e.g., </a:t>
            </a:r>
            <a:r>
              <a:rPr lang="en-IN" sz="1400" b="0" i="0" dirty="0">
                <a:solidFill>
                  <a:srgbClr val="000000"/>
                </a:solidFill>
                <a:effectLst/>
                <a:highlight>
                  <a:srgbClr val="00FFFF"/>
                </a:highlight>
                <a:latin typeface="Helvetica" pitchFamily="2" charset="0"/>
              </a:rPr>
              <a:t>Rs 5000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5. Lender pays the merchant (less the operational charges) based on merchant's billing cycle e.g., </a:t>
            </a:r>
            <a:r>
              <a:rPr lang="en-IN" sz="1400" b="0" i="0" dirty="0">
                <a:solidFill>
                  <a:srgbClr val="000000"/>
                </a:solidFill>
                <a:effectLst/>
                <a:highlight>
                  <a:srgbClr val="00FFFF"/>
                </a:highlight>
                <a:latin typeface="Helvetica" pitchFamily="2" charset="0"/>
              </a:rPr>
              <a:t>Rs 4500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6. Lender pay the commission to Clique e.g., </a:t>
            </a:r>
            <a:r>
              <a:rPr lang="en-IN" sz="1400" b="0" i="0" dirty="0">
                <a:solidFill>
                  <a:srgbClr val="000000"/>
                </a:solidFill>
                <a:effectLst/>
                <a:highlight>
                  <a:srgbClr val="00FFFF"/>
                </a:highlight>
                <a:latin typeface="Helvetica" pitchFamily="2" charset="0"/>
              </a:rPr>
              <a:t>Rs 400 </a:t>
            </a:r>
            <a:r>
              <a:rPr lang="en-IN" sz="1400" b="0" i="0" dirty="0">
                <a:solidFill>
                  <a:srgbClr val="000000"/>
                </a:solidFill>
                <a:effectLst/>
                <a:latin typeface="Helvetica" pitchFamily="2" charset="0"/>
              </a:rPr>
              <a:t>based on payment reconciliation, on agreed frequency</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7. Customer pays lender later based on agreed T&amp;C, </a:t>
            </a:r>
          </a:p>
          <a:p>
            <a:r>
              <a:rPr lang="en-IN" sz="1400" b="0" i="0" dirty="0">
                <a:solidFill>
                  <a:srgbClr val="000000"/>
                </a:solidFill>
                <a:effectLst/>
                <a:latin typeface="Helvetica" pitchFamily="2" charset="0"/>
              </a:rPr>
              <a:t>including interests, delay charges etc. </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8. Once paid, even if partially, lender updates Clique to reset </a:t>
            </a:r>
          </a:p>
          <a:p>
            <a:r>
              <a:rPr lang="en-IN" sz="1400" b="0" i="0" dirty="0">
                <a:solidFill>
                  <a:srgbClr val="000000"/>
                </a:solidFill>
                <a:effectLst/>
                <a:latin typeface="Helvetica" pitchFamily="2" charset="0"/>
              </a:rPr>
              <a:t>customer’s wallet for calculated funds for further utilisation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9. Lender keeps the balance i.e., </a:t>
            </a:r>
            <a:r>
              <a:rPr lang="en-IN" sz="1400" b="0" i="0" dirty="0">
                <a:solidFill>
                  <a:srgbClr val="000000"/>
                </a:solidFill>
                <a:effectLst/>
                <a:highlight>
                  <a:srgbClr val="00FFFF"/>
                </a:highlight>
                <a:latin typeface="Helvetica" pitchFamily="2" charset="0"/>
              </a:rPr>
              <a:t>Rs 100</a:t>
            </a:r>
            <a:r>
              <a:rPr lang="en-IN" sz="1400" b="0" i="0" dirty="0">
                <a:solidFill>
                  <a:srgbClr val="000000"/>
                </a:solidFill>
                <a:effectLst/>
                <a:latin typeface="Helvetica" pitchFamily="2" charset="0"/>
              </a:rPr>
              <a:t>, for their services</a:t>
            </a:r>
            <a:endParaRPr lang="en-US" sz="1400" dirty="0"/>
          </a:p>
        </p:txBody>
      </p:sp>
      <p:pic>
        <p:nvPicPr>
          <p:cNvPr id="1028" name="Picture 4">
            <a:extLst>
              <a:ext uri="{FF2B5EF4-FFF2-40B4-BE49-F238E27FC236}">
                <a16:creationId xmlns:a16="http://schemas.microsoft.com/office/drawing/2014/main" id="{DB1EDDC0-3719-4041-B6CA-AC61DF7F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829" y="1034407"/>
            <a:ext cx="4400136" cy="53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3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169551"/>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 </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806368" y="4164848"/>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379555" y="4056921"/>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3998270" y="5592921"/>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73579</TotalTime>
  <Words>2334</Words>
  <Application>Microsoft Macintosh PowerPoint</Application>
  <PresentationFormat>Widescreen</PresentationFormat>
  <Paragraphs>243</Paragraphs>
  <Slides>17</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Black</vt:lpstr>
      <vt:lpstr>Calibri</vt:lpstr>
      <vt:lpstr>Calibri Light</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223</cp:revision>
  <cp:lastPrinted>2021-12-03T13:34:54Z</cp:lastPrinted>
  <dcterms:created xsi:type="dcterms:W3CDTF">2020-06-12T02:29:26Z</dcterms:created>
  <dcterms:modified xsi:type="dcterms:W3CDTF">2022-03-02T07:51:52Z</dcterms:modified>
</cp:coreProperties>
</file>